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sldIdLst>
    <p:sldId id="264" r:id="rId2"/>
    <p:sldId id="265" r:id="rId3"/>
    <p:sldId id="266" r:id="rId4"/>
    <p:sldId id="260" r:id="rId5"/>
    <p:sldId id="279" r:id="rId6"/>
    <p:sldId id="281" r:id="rId7"/>
    <p:sldId id="282" r:id="rId8"/>
    <p:sldId id="280" r:id="rId9"/>
    <p:sldId id="278" r:id="rId10"/>
    <p:sldId id="276" r:id="rId11"/>
    <p:sldId id="283" r:id="rId12"/>
    <p:sldId id="284" r:id="rId13"/>
    <p:sldId id="285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9790"/>
    <p:restoredTop sz="92754"/>
  </p:normalViewPr>
  <p:slideViewPr>
    <p:cSldViewPr snapToGrid="0" snapToObjects="1" showGuides="1">
      <p:cViewPr>
        <p:scale>
          <a:sx n="81" d="100"/>
          <a:sy n="81" d="100"/>
        </p:scale>
        <p:origin x="2680" y="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EF6C0C-09AC-ED43-84BF-9C464E8B416D}" type="datetimeFigureOut">
              <a:rPr lang="en-US" smtClean="0"/>
              <a:t>9/20/21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F97255-B693-B54F-97EA-E621787727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4633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table 1 is tidy. Why?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F97255-B693-B54F-97EA-E621787727F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610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F97255-B693-B54F-97EA-E621787727F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713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29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4040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5673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2274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838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3848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442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887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6034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622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719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1765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Wrangling</a:t>
            </a:r>
            <a:br>
              <a:rPr lang="en-US" dirty="0"/>
            </a:br>
            <a:r>
              <a:rPr lang="en-US" dirty="0"/>
              <a:t>Part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EEOB590A</a:t>
            </a:r>
          </a:p>
          <a:p>
            <a:r>
              <a:rPr lang="en-US" dirty="0"/>
              <a:t>September 20, 2021</a:t>
            </a:r>
          </a:p>
        </p:txBody>
      </p:sp>
    </p:spTree>
    <p:extLst>
      <p:ext uri="{BB962C8B-B14F-4D97-AF65-F5344CB8AC3E}">
        <p14:creationId xmlns:p14="http://schemas.microsoft.com/office/powerpoint/2010/main" val="1931610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Reshape </a:t>
            </a:r>
            <a:r>
              <a:rPr lang="en-US" dirty="0" err="1"/>
              <a:t>dataframe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98316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2 columns into 1: unite()</a:t>
            </a:r>
          </a:p>
          <a:p>
            <a:r>
              <a:rPr lang="en-US" dirty="0"/>
              <a:t>1 column into 2: separate()</a:t>
            </a:r>
          </a:p>
          <a:p>
            <a:endParaRPr lang="en-US" dirty="0"/>
          </a:p>
          <a:p>
            <a:r>
              <a:rPr lang="en-US" dirty="0"/>
              <a:t>Long to wide: </a:t>
            </a:r>
            <a:r>
              <a:rPr lang="en-US" dirty="0" err="1"/>
              <a:t>Pivot_wider</a:t>
            </a:r>
            <a:r>
              <a:rPr lang="en-US" dirty="0"/>
              <a:t>()</a:t>
            </a:r>
          </a:p>
          <a:p>
            <a:r>
              <a:rPr lang="en-US" dirty="0"/>
              <a:t>Wide to long: </a:t>
            </a:r>
            <a:r>
              <a:rPr lang="en-US" dirty="0" err="1"/>
              <a:t>Pivot_long</a:t>
            </a:r>
            <a:r>
              <a:rPr lang="en-US" dirty="0"/>
              <a:t>()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Fill in missing values: complete(), fill()</a:t>
            </a:r>
          </a:p>
          <a:p>
            <a:r>
              <a:rPr lang="en-US" dirty="0"/>
              <a:t>Combine tables: </a:t>
            </a:r>
          </a:p>
          <a:p>
            <a:pPr lvl="1"/>
            <a:r>
              <a:rPr lang="en-US" dirty="0" err="1"/>
              <a:t>bind_cols</a:t>
            </a:r>
            <a:r>
              <a:rPr lang="en-US" dirty="0"/>
              <a:t>(), </a:t>
            </a:r>
            <a:r>
              <a:rPr lang="en-US" dirty="0" err="1"/>
              <a:t>bind_rows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___ join() lots of options of types of joins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55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2FD92-CA40-DB4D-86DA-692096C3C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Pivot_wider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1EF36A-A98C-8946-85D8-6BDEFD987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794809"/>
            <a:ext cx="8534400" cy="4559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C222B56-3709-FA4D-A8F5-4776A3CF5CC0}"/>
              </a:ext>
            </a:extLst>
          </p:cNvPr>
          <p:cNvSpPr txBox="1"/>
          <p:nvPr/>
        </p:nvSpPr>
        <p:spPr>
          <a:xfrm>
            <a:off x="6739266" y="6488668"/>
            <a:ext cx="2099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data carpentry</a:t>
            </a:r>
          </a:p>
        </p:txBody>
      </p:sp>
    </p:spTree>
    <p:extLst>
      <p:ext uri="{BB962C8B-B14F-4D97-AF65-F5344CB8AC3E}">
        <p14:creationId xmlns:p14="http://schemas.microsoft.com/office/powerpoint/2010/main" val="969053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EA0D0-14E7-494D-8639-D8CDC86B7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Pivot_longer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200594-EA65-EE4B-BD0E-1CAFC31D5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181786"/>
            <a:ext cx="8534400" cy="400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8ECF4F-B2B1-F04A-BDF6-11E3C5FECC87}"/>
              </a:ext>
            </a:extLst>
          </p:cNvPr>
          <p:cNvSpPr txBox="1"/>
          <p:nvPr/>
        </p:nvSpPr>
        <p:spPr>
          <a:xfrm>
            <a:off x="6739266" y="6488668"/>
            <a:ext cx="2099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data carpentry</a:t>
            </a:r>
          </a:p>
        </p:txBody>
      </p:sp>
    </p:spTree>
    <p:extLst>
      <p:ext uri="{BB962C8B-B14F-4D97-AF65-F5344CB8AC3E}">
        <p14:creationId xmlns:p14="http://schemas.microsoft.com/office/powerpoint/2010/main" val="2651971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AEAC-34EB-9B4D-B0FD-55A518F4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Joins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D262FC-A716-8A40-A8FB-44597DE76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847" y="1915459"/>
            <a:ext cx="5316306" cy="4718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156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14400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93694"/>
            <a:ext cx="8229600" cy="5576047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Wrangle! Week 1 (Chapters 9 - Intro, 10 - Tibbles)</a:t>
            </a:r>
          </a:p>
          <a:p>
            <a:pPr marL="914400" lvl="1" indent="-514350"/>
            <a:r>
              <a:rPr lang="en-US" dirty="0"/>
              <a:t>Learn how to pipe %&gt;% (Chapter 18)</a:t>
            </a:r>
          </a:p>
          <a:p>
            <a:pPr marL="914400" lvl="1" indent="-514350"/>
            <a:r>
              <a:rPr lang="en-US" dirty="0"/>
              <a:t>Fix column names (rename())</a:t>
            </a:r>
          </a:p>
          <a:p>
            <a:pPr marL="914400" lvl="1" indent="-514350"/>
            <a:r>
              <a:rPr lang="en-US" dirty="0"/>
              <a:t>Get into tidy structure by reshaping </a:t>
            </a:r>
            <a:r>
              <a:rPr lang="en-US" dirty="0" err="1"/>
              <a:t>dataframe</a:t>
            </a:r>
            <a:r>
              <a:rPr lang="en-US" dirty="0"/>
              <a:t> (Ch 12, 13)</a:t>
            </a:r>
          </a:p>
          <a:p>
            <a:pPr marL="1314450" lvl="2" indent="-514350"/>
            <a:r>
              <a:rPr lang="en-US" dirty="0"/>
              <a:t>Separate (), unite ()</a:t>
            </a:r>
          </a:p>
          <a:p>
            <a:pPr marL="1314450" lvl="2" indent="-514350"/>
            <a:r>
              <a:rPr lang="en-US" dirty="0" err="1"/>
              <a:t>Pivot_wider</a:t>
            </a:r>
            <a:r>
              <a:rPr lang="en-US" dirty="0"/>
              <a:t>(), </a:t>
            </a:r>
            <a:r>
              <a:rPr lang="en-US" dirty="0" err="1"/>
              <a:t>pivot_longer</a:t>
            </a:r>
            <a:r>
              <a:rPr lang="en-US" dirty="0"/>
              <a:t>()</a:t>
            </a:r>
          </a:p>
          <a:p>
            <a:pPr marL="1314450" lvl="2" indent="-514350"/>
            <a:r>
              <a:rPr lang="en-US" dirty="0"/>
              <a:t>Fill in missing values – spread (), complete (), fill()</a:t>
            </a:r>
          </a:p>
          <a:p>
            <a:pPr marL="1314450" lvl="2" indent="-514350"/>
            <a:r>
              <a:rPr lang="en-US" dirty="0"/>
              <a:t>Combine tables (</a:t>
            </a:r>
            <a:r>
              <a:rPr lang="en-US" dirty="0" err="1"/>
              <a:t>bind_cols</a:t>
            </a:r>
            <a:r>
              <a:rPr lang="en-US" dirty="0"/>
              <a:t>(), </a:t>
            </a:r>
            <a:r>
              <a:rPr lang="en-US" dirty="0" err="1"/>
              <a:t>bind_rows</a:t>
            </a:r>
            <a:r>
              <a:rPr lang="en-US" dirty="0"/>
              <a:t>(), ___join())</a:t>
            </a:r>
          </a:p>
          <a:p>
            <a:pPr marL="914400" lvl="1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Wrangle! Week 2 (Chapters 3, 11, 12, 13)</a:t>
            </a:r>
          </a:p>
          <a:p>
            <a:pPr marL="914400" lvl="1" indent="-514350"/>
            <a:r>
              <a:rPr lang="en-US" dirty="0"/>
              <a:t>Fix information within cells (levels, spaces, case etc.), group, summarize, arrange </a:t>
            </a:r>
          </a:p>
        </p:txBody>
      </p:sp>
    </p:spTree>
    <p:extLst>
      <p:ext uri="{BB962C8B-B14F-4D97-AF65-F5344CB8AC3E}">
        <p14:creationId xmlns:p14="http://schemas.microsoft.com/office/powerpoint/2010/main" val="1470240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Next week – fixing cells &amp; manipulating overall 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257798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Fix values within a column</a:t>
            </a:r>
          </a:p>
          <a:p>
            <a:pPr marL="914400" lvl="1" indent="-514350"/>
            <a:r>
              <a:rPr lang="en-US" dirty="0"/>
              <a:t>Fix complex values within cells using </a:t>
            </a:r>
            <a:r>
              <a:rPr lang="en-US" dirty="0" err="1"/>
              <a:t>stringr</a:t>
            </a:r>
            <a:endParaRPr lang="en-US" dirty="0"/>
          </a:p>
          <a:p>
            <a:pPr marL="914400" lvl="1" indent="-514350"/>
            <a:r>
              <a:rPr lang="en-US" dirty="0"/>
              <a:t>Fix factor levels using </a:t>
            </a:r>
            <a:r>
              <a:rPr lang="en-US" dirty="0" err="1"/>
              <a:t>forcat</a:t>
            </a:r>
            <a:r>
              <a:rPr lang="en-US" dirty="0"/>
              <a:t> &amp; classes</a:t>
            </a:r>
          </a:p>
          <a:p>
            <a:pPr marL="914400" lvl="1" indent="-514350"/>
            <a:r>
              <a:rPr lang="en-US" dirty="0"/>
              <a:t>Fix dates using </a:t>
            </a:r>
            <a:r>
              <a:rPr lang="en-US" dirty="0" err="1"/>
              <a:t>lubridate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new columns (mutate())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Manipulate overall dataset</a:t>
            </a:r>
          </a:p>
          <a:p>
            <a:pPr marL="914400" lvl="1" indent="-514350"/>
            <a:r>
              <a:rPr lang="en-US" dirty="0"/>
              <a:t>Make smaller: Subset rows (filter()) or columns (select())</a:t>
            </a:r>
          </a:p>
          <a:p>
            <a:pPr marL="914400" lvl="1" indent="-514350"/>
            <a:r>
              <a:rPr lang="en-US" dirty="0"/>
              <a:t>Group data (</a:t>
            </a:r>
            <a:r>
              <a:rPr lang="en-US" dirty="0" err="1"/>
              <a:t>group_by</a:t>
            </a:r>
            <a:r>
              <a:rPr lang="en-US" dirty="0"/>
              <a:t>)</a:t>
            </a:r>
          </a:p>
          <a:p>
            <a:pPr marL="914400" lvl="1" indent="-514350"/>
            <a:r>
              <a:rPr lang="en-US" dirty="0"/>
              <a:t>Summarize data (</a:t>
            </a:r>
            <a:r>
              <a:rPr lang="en-US" dirty="0" err="1"/>
              <a:t>summarise</a:t>
            </a:r>
            <a:r>
              <a:rPr lang="en-US" dirty="0"/>
              <a:t>(), count())</a:t>
            </a:r>
          </a:p>
          <a:p>
            <a:pPr marL="914400" lvl="1" indent="-514350"/>
            <a:r>
              <a:rPr lang="en-US" dirty="0"/>
              <a:t>Re-arrange: arrange data by the levels of a particular column (arrange())</a:t>
            </a:r>
          </a:p>
        </p:txBody>
      </p:sp>
    </p:spTree>
    <p:extLst>
      <p:ext uri="{BB962C8B-B14F-4D97-AF65-F5344CB8AC3E}">
        <p14:creationId xmlns:p14="http://schemas.microsoft.com/office/powerpoint/2010/main" val="2085171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Data wrangling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01014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Now we start Double-checking/ Cleaning/  Munging/ Wrangling/ Tidying</a:t>
            </a:r>
          </a:p>
          <a:p>
            <a:r>
              <a:rPr lang="en-US" dirty="0"/>
              <a:t>Reproducibility is key (therefore do it in a script)</a:t>
            </a:r>
          </a:p>
          <a:p>
            <a:r>
              <a:rPr lang="en-US" dirty="0"/>
              <a:t>Always check wrangled data against raw data to make sure things ran as you expected</a:t>
            </a:r>
          </a:p>
          <a:p>
            <a:r>
              <a:rPr lang="en-US" dirty="0"/>
              <a:t>Order of wrangling: 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Fix column names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Tidy (Re-shape) </a:t>
            </a:r>
            <a:r>
              <a:rPr lang="en-US" dirty="0" err="1"/>
              <a:t>dataframe</a:t>
            </a:r>
            <a:r>
              <a:rPr lang="en-US" dirty="0"/>
              <a:t> (wide, long)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Fix cells (levels, spaces, case etc.)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505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56CF5-30FC-8141-94D1-239D4BFDE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 column names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D1758-62B0-CB44-8DC7-C5FFAADDD2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Tidyverse</a:t>
            </a:r>
            <a:r>
              <a:rPr lang="en-US" dirty="0"/>
              <a:t> – </a:t>
            </a:r>
            <a:r>
              <a:rPr lang="en-US" dirty="0" err="1"/>
              <a:t>dplyr</a:t>
            </a:r>
            <a:r>
              <a:rPr lang="en-US" dirty="0"/>
              <a:t> - function rename()</a:t>
            </a:r>
          </a:p>
          <a:p>
            <a:endParaRPr lang="en-US" dirty="0"/>
          </a:p>
          <a:p>
            <a:r>
              <a:rPr lang="en-US" dirty="0"/>
              <a:t>Rename(new name = old name)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260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036C9-4C48-9A45-A328-70DE17F1F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Tidy Data</a:t>
            </a:r>
          </a:p>
        </p:txBody>
      </p:sp>
      <p:pic>
        <p:nvPicPr>
          <p:cNvPr id="5" name="Content Placeholder 4" descr="A drawing of a person&#10;&#10;Description automatically generated">
            <a:extLst>
              <a:ext uri="{FF2B5EF4-FFF2-40B4-BE49-F238E27FC236}">
                <a16:creationId xmlns:a16="http://schemas.microsoft.com/office/drawing/2014/main" id="{4F40A8FB-86F8-9F40-B98B-7CBB6C66B3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577306"/>
            <a:ext cx="8229600" cy="2571750"/>
          </a:xfrm>
        </p:spPr>
      </p:pic>
    </p:spTree>
    <p:extLst>
      <p:ext uri="{BB962C8B-B14F-4D97-AF65-F5344CB8AC3E}">
        <p14:creationId xmlns:p14="http://schemas.microsoft.com/office/powerpoint/2010/main" val="4293374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1CAEB-E757-624D-B436-694268402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at Hadley’s Tidy paper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37188-32A5-044B-9146-0F3F4BEFED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/>
              <a:t>Common problems</a:t>
            </a:r>
          </a:p>
          <a:p>
            <a:r>
              <a:rPr lang="en-US" dirty="0"/>
              <a:t>Column headers are values, not variable names.</a:t>
            </a:r>
          </a:p>
          <a:p>
            <a:r>
              <a:rPr lang="en-US" dirty="0"/>
              <a:t>Multiple variables are stored in one column.</a:t>
            </a:r>
          </a:p>
          <a:p>
            <a:r>
              <a:rPr lang="en-US" dirty="0"/>
              <a:t>Variables are stored in both rows and columns.</a:t>
            </a:r>
          </a:p>
          <a:p>
            <a:r>
              <a:rPr lang="en-US" dirty="0"/>
              <a:t>Multiple types of observational units are stored in the same table.</a:t>
            </a:r>
          </a:p>
          <a:p>
            <a:r>
              <a:rPr lang="en-US" dirty="0"/>
              <a:t>A single observational unit is stored in multiple tables.</a:t>
            </a:r>
          </a:p>
        </p:txBody>
      </p:sp>
    </p:spTree>
    <p:extLst>
      <p:ext uri="{BB962C8B-B14F-4D97-AF65-F5344CB8AC3E}">
        <p14:creationId xmlns:p14="http://schemas.microsoft.com/office/powerpoint/2010/main" val="1654604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DA8FAC3-28E1-5747-BC5A-3397427FFDE0}"/>
              </a:ext>
            </a:extLst>
          </p:cNvPr>
          <p:cNvSpPr/>
          <p:nvPr/>
        </p:nvSpPr>
        <p:spPr>
          <a:xfrm>
            <a:off x="171450" y="274638"/>
            <a:ext cx="4572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# A </a:t>
            </a:r>
            <a:r>
              <a:rPr lang="en-US" dirty="0" err="1"/>
              <a:t>tibble</a:t>
            </a:r>
            <a:r>
              <a:rPr lang="en-US" dirty="0"/>
              <a:t>: 6 x 4</a:t>
            </a:r>
          </a:p>
          <a:p>
            <a:r>
              <a:rPr lang="en-US" dirty="0"/>
              <a:t>  country      year  cases population</a:t>
            </a:r>
          </a:p>
          <a:p>
            <a:r>
              <a:rPr lang="en-US" dirty="0"/>
              <a:t>  &lt;</a:t>
            </a:r>
            <a:r>
              <a:rPr lang="en-US" dirty="0" err="1"/>
              <a:t>chr</a:t>
            </a:r>
            <a:r>
              <a:rPr lang="en-US" dirty="0"/>
              <a:t>&gt;       &lt;int&gt;  &lt;int&gt;      &lt;int&gt;</a:t>
            </a:r>
          </a:p>
          <a:p>
            <a:r>
              <a:rPr lang="en-US" dirty="0"/>
              <a:t>1 Afghanistan  1999    745   19987071</a:t>
            </a:r>
          </a:p>
          <a:p>
            <a:r>
              <a:rPr lang="en-US" dirty="0"/>
              <a:t>2 Afghanistan  2000   2666   20595360</a:t>
            </a:r>
          </a:p>
          <a:p>
            <a:r>
              <a:rPr lang="en-US" dirty="0"/>
              <a:t>3 Brazil       1999  37737  172006362</a:t>
            </a:r>
          </a:p>
          <a:p>
            <a:r>
              <a:rPr lang="en-US" dirty="0"/>
              <a:t>4 Brazil       2000  80488  174504898</a:t>
            </a:r>
          </a:p>
          <a:p>
            <a:r>
              <a:rPr lang="en-US" dirty="0"/>
              <a:t>5 China        1999 212258 1272915272</a:t>
            </a:r>
          </a:p>
          <a:p>
            <a:r>
              <a:rPr lang="en-US" dirty="0"/>
              <a:t>6 China        2000 213766 1280428583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13ACA-FE82-E540-B716-F57E35E3910B}"/>
              </a:ext>
            </a:extLst>
          </p:cNvPr>
          <p:cNvSpPr/>
          <p:nvPr/>
        </p:nvSpPr>
        <p:spPr>
          <a:xfrm>
            <a:off x="4572000" y="0"/>
            <a:ext cx="4572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A </a:t>
            </a:r>
            <a:r>
              <a:rPr lang="en-US" dirty="0" err="1"/>
              <a:t>tibble</a:t>
            </a:r>
            <a:r>
              <a:rPr lang="en-US" dirty="0"/>
              <a:t>: 12 x 4</a:t>
            </a:r>
          </a:p>
          <a:p>
            <a:r>
              <a:rPr lang="en-US" dirty="0"/>
              <a:t>   country      year type            count</a:t>
            </a:r>
          </a:p>
          <a:p>
            <a:r>
              <a:rPr lang="en-US" dirty="0"/>
              <a:t>   &lt;</a:t>
            </a:r>
            <a:r>
              <a:rPr lang="en-US" dirty="0" err="1"/>
              <a:t>chr</a:t>
            </a:r>
            <a:r>
              <a:rPr lang="en-US" dirty="0"/>
              <a:t>&gt;       &lt;int&gt; &lt;</a:t>
            </a:r>
            <a:r>
              <a:rPr lang="en-US" dirty="0" err="1"/>
              <a:t>chr</a:t>
            </a:r>
            <a:r>
              <a:rPr lang="en-US" dirty="0"/>
              <a:t>&gt;           &lt;int&gt;</a:t>
            </a:r>
          </a:p>
          <a:p>
            <a:r>
              <a:rPr lang="en-US" dirty="0"/>
              <a:t> 1 Afghanistan  1999 cases             745</a:t>
            </a:r>
          </a:p>
          <a:p>
            <a:r>
              <a:rPr lang="en-US" dirty="0"/>
              <a:t> 2 Afghanistan  1999 population   19987071</a:t>
            </a:r>
          </a:p>
          <a:p>
            <a:r>
              <a:rPr lang="en-US" dirty="0"/>
              <a:t> 3 Afghanistan  2000 cases            2666</a:t>
            </a:r>
          </a:p>
          <a:p>
            <a:r>
              <a:rPr lang="en-US" dirty="0"/>
              <a:t> 4 Afghanistan  2000 population   20595360</a:t>
            </a:r>
          </a:p>
          <a:p>
            <a:r>
              <a:rPr lang="en-US" dirty="0"/>
              <a:t> 5 Brazil       1999 cases           37737</a:t>
            </a:r>
          </a:p>
          <a:p>
            <a:r>
              <a:rPr lang="en-US" dirty="0"/>
              <a:t> 6 Brazil       1999 population  172006362</a:t>
            </a:r>
          </a:p>
          <a:p>
            <a:r>
              <a:rPr lang="en-US" dirty="0"/>
              <a:t> 7 Brazil       2000 cases           80488</a:t>
            </a:r>
          </a:p>
          <a:p>
            <a:r>
              <a:rPr lang="en-US" dirty="0"/>
              <a:t> 8 Brazil       2000 population  174504898</a:t>
            </a:r>
          </a:p>
          <a:p>
            <a:r>
              <a:rPr lang="en-US" dirty="0"/>
              <a:t> 9 China        1999 cases          212258</a:t>
            </a:r>
          </a:p>
          <a:p>
            <a:r>
              <a:rPr lang="en-US" dirty="0"/>
              <a:t>10 China        1999 population 1272915272</a:t>
            </a:r>
          </a:p>
          <a:p>
            <a:r>
              <a:rPr lang="en-US" dirty="0"/>
              <a:t>11 China        2000 cases          213766</a:t>
            </a:r>
          </a:p>
          <a:p>
            <a:r>
              <a:rPr lang="en-US" dirty="0"/>
              <a:t>12 China        2000 population 1280428583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1EF899C-CC39-6847-AB0B-CE139784456A}"/>
              </a:ext>
            </a:extLst>
          </p:cNvPr>
          <p:cNvSpPr/>
          <p:nvPr/>
        </p:nvSpPr>
        <p:spPr>
          <a:xfrm>
            <a:off x="328612" y="3648334"/>
            <a:ext cx="4572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# A </a:t>
            </a:r>
            <a:r>
              <a:rPr lang="en-US" dirty="0" err="1"/>
              <a:t>tibble</a:t>
            </a:r>
            <a:r>
              <a:rPr lang="en-US" dirty="0"/>
              <a:t>: 6 x 3</a:t>
            </a:r>
          </a:p>
          <a:p>
            <a:r>
              <a:rPr lang="en-US" dirty="0"/>
              <a:t>  country      year rate             </a:t>
            </a:r>
          </a:p>
          <a:p>
            <a:r>
              <a:rPr lang="en-US" dirty="0"/>
              <a:t>* &lt;</a:t>
            </a:r>
            <a:r>
              <a:rPr lang="en-US" dirty="0" err="1"/>
              <a:t>chr</a:t>
            </a:r>
            <a:r>
              <a:rPr lang="en-US" dirty="0"/>
              <a:t>&gt;       &lt;int&gt; &lt;</a:t>
            </a:r>
            <a:r>
              <a:rPr lang="en-US" dirty="0" err="1"/>
              <a:t>chr</a:t>
            </a:r>
            <a:r>
              <a:rPr lang="en-US" dirty="0"/>
              <a:t>&gt;            </a:t>
            </a:r>
          </a:p>
          <a:p>
            <a:r>
              <a:rPr lang="en-US" dirty="0"/>
              <a:t>1 Afghanistan  1999 745/19987071     </a:t>
            </a:r>
          </a:p>
          <a:p>
            <a:r>
              <a:rPr lang="en-US" dirty="0"/>
              <a:t>2 Afghanistan  2000 2666/20595360    </a:t>
            </a:r>
          </a:p>
          <a:p>
            <a:r>
              <a:rPr lang="en-US" dirty="0"/>
              <a:t>3 Brazil       1999 37737/172006362  </a:t>
            </a:r>
          </a:p>
          <a:p>
            <a:r>
              <a:rPr lang="en-US" dirty="0"/>
              <a:t>4 Brazil       2000 80488/174504898  </a:t>
            </a:r>
          </a:p>
          <a:p>
            <a:r>
              <a:rPr lang="en-US" dirty="0"/>
              <a:t>5 China        1999 212258/1272915272</a:t>
            </a:r>
          </a:p>
          <a:p>
            <a:r>
              <a:rPr lang="en-US" dirty="0"/>
              <a:t>6 China        2000 213766/1280428583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F67714-3FC3-DF41-B7BE-9315E7C2B6E2}"/>
              </a:ext>
            </a:extLst>
          </p:cNvPr>
          <p:cNvSpPr/>
          <p:nvPr/>
        </p:nvSpPr>
        <p:spPr>
          <a:xfrm>
            <a:off x="4572000" y="4556166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# A </a:t>
            </a:r>
            <a:r>
              <a:rPr lang="en-US" dirty="0" err="1"/>
              <a:t>tibble</a:t>
            </a:r>
            <a:r>
              <a:rPr lang="en-US" dirty="0"/>
              <a:t>: 3 x 3</a:t>
            </a:r>
          </a:p>
          <a:p>
            <a:r>
              <a:rPr lang="en-US" dirty="0"/>
              <a:t>  country     `1999` `2000`</a:t>
            </a:r>
          </a:p>
          <a:p>
            <a:r>
              <a:rPr lang="en-US" dirty="0"/>
              <a:t>* &lt;</a:t>
            </a:r>
            <a:r>
              <a:rPr lang="en-US" dirty="0" err="1"/>
              <a:t>chr</a:t>
            </a:r>
            <a:r>
              <a:rPr lang="en-US" dirty="0"/>
              <a:t>&gt;        &lt;int&gt;  &lt;int&gt;</a:t>
            </a:r>
          </a:p>
          <a:p>
            <a:r>
              <a:rPr lang="en-US" dirty="0"/>
              <a:t>1 Afghanistan    745   2666</a:t>
            </a:r>
          </a:p>
          <a:p>
            <a:r>
              <a:rPr lang="en-US" dirty="0"/>
              <a:t>2 Brazil       37737  80488</a:t>
            </a:r>
          </a:p>
          <a:p>
            <a:r>
              <a:rPr lang="en-US" dirty="0"/>
              <a:t>3 China       212258 213766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2397B0-A2AE-4C40-B105-DD9E7DF4E6CD}"/>
              </a:ext>
            </a:extLst>
          </p:cNvPr>
          <p:cNvSpPr txBox="1"/>
          <p:nvPr/>
        </p:nvSpPr>
        <p:spPr>
          <a:xfrm>
            <a:off x="1928813" y="6357840"/>
            <a:ext cx="4563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Only one of these is tidy. Which one and why? </a:t>
            </a:r>
          </a:p>
        </p:txBody>
      </p:sp>
    </p:spTree>
    <p:extLst>
      <p:ext uri="{BB962C8B-B14F-4D97-AF65-F5344CB8AC3E}">
        <p14:creationId xmlns:p14="http://schemas.microsoft.com/office/powerpoint/2010/main" val="144645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B58A8-7EE0-B448-BE95-4655E79D5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DB3B-CD58-2C4F-8822-592346E7D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%&gt;% symbol </a:t>
            </a:r>
          </a:p>
          <a:p>
            <a:r>
              <a:rPr lang="en-US" dirty="0"/>
              <a:t>Part of </a:t>
            </a:r>
            <a:r>
              <a:rPr lang="en-US" dirty="0" err="1"/>
              <a:t>tidyverse</a:t>
            </a:r>
            <a:endParaRPr lang="en-US" dirty="0"/>
          </a:p>
          <a:p>
            <a:r>
              <a:rPr lang="en-US" dirty="0"/>
              <a:t>Replaces order of operations-style coding</a:t>
            </a:r>
          </a:p>
          <a:p>
            <a:endParaRPr lang="en-US" dirty="0"/>
          </a:p>
          <a:p>
            <a:r>
              <a:rPr lang="en-US" u="sng" dirty="0"/>
              <a:t>#Here are four reasons why you should be using pipes in R:</a:t>
            </a:r>
            <a:endParaRPr lang="en-US" dirty="0"/>
          </a:p>
          <a:p>
            <a:pPr lvl="1"/>
            <a:r>
              <a:rPr lang="en-US" dirty="0"/>
              <a:t>You'll structure the sequence of your data operations from left to right, as apposed to from inside and out;</a:t>
            </a:r>
          </a:p>
          <a:p>
            <a:pPr lvl="1"/>
            <a:r>
              <a:rPr lang="en-US" dirty="0"/>
              <a:t>You'll avoid nested function calls;</a:t>
            </a:r>
          </a:p>
          <a:p>
            <a:pPr lvl="1"/>
            <a:r>
              <a:rPr lang="en-US" dirty="0"/>
              <a:t>You'll minimize the need for local variables and function definitions; </a:t>
            </a:r>
          </a:p>
          <a:p>
            <a:pPr lvl="1"/>
            <a:r>
              <a:rPr lang="en-US" dirty="0"/>
              <a:t>You'll make it easy to add steps anywhere in the sequence of operations.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77848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1003</TotalTime>
  <Words>749</Words>
  <Application>Microsoft Macintosh PowerPoint</Application>
  <PresentationFormat>On-screen Show (4:3)</PresentationFormat>
  <Paragraphs>115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1_Office Theme</vt:lpstr>
      <vt:lpstr>Data Wrangling Part 1</vt:lpstr>
      <vt:lpstr>Outline</vt:lpstr>
      <vt:lpstr>Next week – fixing cells &amp; manipulating overall dataset</vt:lpstr>
      <vt:lpstr>Data wrangling</vt:lpstr>
      <vt:lpstr>Fix column names</vt:lpstr>
      <vt:lpstr>Tidy Data</vt:lpstr>
      <vt:lpstr>Look at Hadley’s Tidy paper</vt:lpstr>
      <vt:lpstr>PowerPoint Presentation</vt:lpstr>
      <vt:lpstr>Piping</vt:lpstr>
      <vt:lpstr>Reshape dataframe</vt:lpstr>
      <vt:lpstr>Pivot_wider</vt:lpstr>
      <vt:lpstr>Pivot_longer</vt:lpstr>
      <vt:lpstr>Joins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Entry</dc:title>
  <dc:creator>Haldre Rogers</dc:creator>
  <cp:lastModifiedBy>Haldre</cp:lastModifiedBy>
  <cp:revision>37</cp:revision>
  <dcterms:created xsi:type="dcterms:W3CDTF">2018-09-10T13:57:20Z</dcterms:created>
  <dcterms:modified xsi:type="dcterms:W3CDTF">2021-09-20T17:34:47Z</dcterms:modified>
</cp:coreProperties>
</file>

<file path=docProps/thumbnail.jpeg>
</file>